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3" r:id="rId4"/>
    <p:sldId id="262" r:id="rId5"/>
    <p:sldId id="258" r:id="rId6"/>
    <p:sldId id="259" r:id="rId7"/>
    <p:sldId id="264" r:id="rId8"/>
    <p:sldId id="260" r:id="rId9"/>
    <p:sldId id="261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96" autoAdjust="0"/>
  </p:normalViewPr>
  <p:slideViewPr>
    <p:cSldViewPr snapToGrid="0">
      <p:cViewPr varScale="1">
        <p:scale>
          <a:sx n="93" d="100"/>
          <a:sy n="93" d="100"/>
        </p:scale>
        <p:origin x="52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b180020c87_0_1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b180020c87_0_1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b180020c87_0_1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b180020c87_0_1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b180020c87_0_1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b180020c87_0_1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Char char="●"/>
            </a:pPr>
            <a:r>
              <a:rPr lang="fr-FR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Concernant les robots qui utilisent le même principe, les prix sont très varié sur le marché.</a:t>
            </a:r>
          </a:p>
          <a:p>
            <a:pPr marL="457200" lvl="0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Char char="●"/>
            </a:pPr>
            <a:r>
              <a:rPr lang="fr-FR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 on prend l’exemple des robots aspirateur leurs prix est entre (400-600) euros ou même jusqu'à 900 euro .</a:t>
            </a:r>
          </a:p>
          <a:p>
            <a:pPr marL="457200" lvl="0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Char char="●"/>
            </a:pPr>
            <a:r>
              <a:rPr lang="fr-FR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Pour les drones DJI c’est entre (300-3000) euros.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2757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b180020c87_0_1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b180020c87_0_1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b180020c87_0_1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b180020c87_0_1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CBBCBC-557B-4D8D-8CEE-98549910C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C6B7D0A-0A68-4ABB-9593-F04D0AF53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3040C9-B0AE-441D-8267-86D5D2C58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C20EAF-8F8D-40DB-B35A-964D161F2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0B3F8F-9D2C-494D-82FF-B654F5CD4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98001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0304B-EF16-4E75-AB62-EC9D84EA2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F640DEC-9F6F-4123-B1AA-468C41FE8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6A0DEE-CBA0-4F5A-B8EE-948A6FACD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242349-15AA-49B6-808C-BAF3CF437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55123C-BBE5-4401-8468-8C429E8D9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90824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878F6FC-E857-49FC-BAC9-1CFFBE3A9F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73EA266-F741-4B72-8CCC-6F475E713B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4F0B4E-1B7F-4777-8200-B190123C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5BF6F0-917D-47BE-82D3-DC7536268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198BDF-60FE-4062-8662-047F85033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628227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9398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BFB858-3DB4-4C98-B20B-6098A99A6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36EA04-67F0-4621-AC39-66112B853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799331-F368-4ABC-B2D4-D214CA3A3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0D14F4-A793-4078-8D39-948ACC9BE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B159C8-1FDF-4BE6-ACC0-8DEE155E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033154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DAF38-C020-446B-8F6C-6F7C3C066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E4D1BED-F3F8-487D-92A9-B7123CAF5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48762C-248F-44C7-9408-3F16DECBA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E4AB6A-7B6B-429A-90A8-0F9B0B0D2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F41225-FFC3-4B4D-9BC2-DBB5F9B83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4606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77779D-30A9-4BDD-9481-A90705DB7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0CF623-58DA-4B3B-A4D9-437B691942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ED6B002-46B0-48FA-9A7D-02ED7A44B0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309450F-B50B-4CFF-9593-840CBBFD1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3B4A0FB-A46E-412B-AA67-EC33EB8B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9AA545F-E0A6-4345-AEA0-2D6EFF5D6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94448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574484-7046-43B2-84C0-4BB420E5D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F11F36-EB74-478F-9DD5-2EB3BB8B4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D1A6166-9FDA-4C66-A7D7-B70FB19D72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500AF51-0C8F-48D5-B247-1E1189222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6A903E5-5B6E-41ED-BBCA-3B28D7C6BF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3972D97-1707-4C78-A0E2-E48AB7CD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FD7F02-75DA-4896-AC22-E0A783F70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F7ACC9C-455B-42AC-A61D-30E00A8F1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602664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FCEA20-2A9B-48ED-8A57-6FBE01FF5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27C2AEF-15E2-4E84-BC44-E8B3AD238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8E7F5B2-2292-46BD-AEAA-315FCB5E3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D380A18-2814-4819-8907-4F5971C0A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898625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1462DC7-AD94-442A-B7B3-5A3C450DB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AE188D-B87B-4861-B136-99AAAF30E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5F539F6-E1E3-4D3E-87CF-7BC0F9279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619342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7B74B5-9493-4808-8E03-83D45699A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DBB8EA-D505-40A2-A75C-C8D42525A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273D1C-53A9-459C-98B0-A82EECDAD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16D345-7CC0-428F-A53A-80BE3A199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E6665AC-4773-4611-A146-57FDFD687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D89919-B45C-4C6D-89C9-C601AF9CA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68049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5750C5-EEE3-438D-A8BB-90BFD9E01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D79A39B-264E-4A1E-A557-7B240C2227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80BA0C-92DF-40EB-A9DB-85C55AA46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844C172-27DE-44AC-B48F-A00267863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4BABE0-89EE-46C9-91C3-391008FB9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CCDA9B4-8E8C-4B05-8F67-4A0820851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439512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72732E-B4A5-44EF-B97A-7CF0597AE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1C344C-922D-47CD-A71F-AA42534B4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C5FC76-C744-4938-9C20-271D434F8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C7258-89D5-4A36-8F41-FB42FF364C17}" type="datetimeFigureOut">
              <a:rPr lang="fr-FR" smtClean="0"/>
              <a:t>17/12/2020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B5D4D3-CF8E-4C0E-AD73-30857B7048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C1FF21-49DD-4BB3-BCDB-259D35C6B3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695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4A5676D-6B50-4392-BCD9-2469409B34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0"/>
            <a:ext cx="9081567" cy="5143500"/>
          </a:xfrm>
          <a:prstGeom prst="rect">
            <a:avLst/>
          </a:prstGeom>
        </p:spPr>
      </p:pic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8520600" cy="118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IOT : ROOBS </a:t>
            </a:r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"/>
          </p:nvPr>
        </p:nvSpPr>
        <p:spPr>
          <a:xfrm>
            <a:off x="140700" y="3827700"/>
            <a:ext cx="8862600" cy="131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Amel AIT MOHAND                                                                                                     Supervisé par :                                                                                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Tafsouth</a:t>
            </a:r>
            <a:r>
              <a:rPr lang="fr-FR" sz="16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AKKOUL                                                                                                 M. Massinissa HAMIDI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     </a:t>
            </a:r>
            <a:r>
              <a:rPr lang="fr-FR" sz="16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M. </a:t>
            </a:r>
            <a:r>
              <a:rPr lang="fr-FR" sz="16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Aomar</a:t>
            </a:r>
            <a:r>
              <a:rPr lang="fr-FR" sz="16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OSMANI </a:t>
            </a:r>
            <a:endParaRPr lang="fr-FR" dirty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800" dirty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</a:t>
            </a:r>
            <a:r>
              <a:rPr lang="fr-FR" sz="1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Licence 3</a:t>
            </a:r>
          </a:p>
          <a:p>
            <a:pPr marL="0" lvl="0" indent="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</a:t>
            </a:r>
            <a:r>
              <a:rPr lang="fr-FR" sz="1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2020/2021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dirty="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</a:t>
            </a: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0949" y="0"/>
            <a:ext cx="2193051" cy="104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A8E5ECD7-EC0C-436F-AB02-B126FDADA3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081567" cy="5143500"/>
          </a:xfrm>
          <a:prstGeom prst="rect">
            <a:avLst/>
          </a:prstGeom>
        </p:spPr>
      </p:pic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2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</a:t>
            </a: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Contexte : </a:t>
            </a:r>
            <a:endParaRPr lang="fr-FR" sz="2200" b="1" dirty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5D53D96-7497-44BF-A478-6CDE748640EB}"/>
              </a:ext>
            </a:extLst>
          </p:cNvPr>
          <p:cNvSpPr/>
          <p:nvPr/>
        </p:nvSpPr>
        <p:spPr>
          <a:xfrm>
            <a:off x="3037879" y="2317150"/>
            <a:ext cx="2717800" cy="9461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Problématique ?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1159592-C459-40FC-B546-CD96BC7FB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fr" sz="2000" dirty="0">
                <a:latin typeface="Times New Roman"/>
                <a:ea typeface="Times New Roman"/>
                <a:cs typeface="Times New Roman"/>
                <a:sym typeface="Times New Roman"/>
              </a:rPr>
              <a:t>Dans ce projet, on vous montrera comment créer un robot anti-obstacle basé sur Arduino en utilisant une carte Arduino, un capteur ultrasonique HC-SR04.</a:t>
            </a:r>
          </a:p>
          <a:p>
            <a:endParaRPr lang="fr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lang="fr" sz="2000" dirty="0">
              <a:solidFill>
                <a:schemeClr val="bg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4300" indent="0">
              <a:buNone/>
            </a:pPr>
            <a:endParaRPr lang="fr" sz="2000" dirty="0">
              <a:solidFill>
                <a:schemeClr val="bg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4300" indent="0">
              <a:buNone/>
            </a:pPr>
            <a:endParaRPr lang="fr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4300" indent="0">
              <a:buNone/>
            </a:pPr>
            <a:r>
              <a:rPr lang="fr"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</a:t>
            </a:r>
          </a:p>
          <a:p>
            <a:pPr marL="114300" indent="0">
              <a:buNone/>
            </a:pPr>
            <a:endParaRPr lang="fr-FR" sz="2000" dirty="0">
              <a:solidFill>
                <a:schemeClr val="bg1"/>
              </a:solidFill>
            </a:endParaRPr>
          </a:p>
          <a:p>
            <a:pPr marL="114300" indent="0">
              <a:buNone/>
            </a:pPr>
            <a:r>
              <a:rPr lang="fr-FR" sz="2000" dirty="0"/>
              <a:t>Comment serait-il possible de façonner un robot mobile évitant les obstacles qui combine à la fois efficacité et rapidité ?  </a:t>
            </a:r>
            <a:endParaRPr lang="fr-FR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4300" indent="0">
              <a:buNone/>
            </a:pPr>
            <a:endParaRPr lang="fr" sz="2000" dirty="0">
              <a:solidFill>
                <a:schemeClr val="bg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FF02AAB-E945-4336-9553-E8E7D3054A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14300" y="0"/>
            <a:ext cx="9195867" cy="51435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A35550C-8429-4677-B8D6-AF3CE99A3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                                               </a:t>
            </a:r>
            <a:r>
              <a:rPr lang="fr-FR" sz="3200" b="1" dirty="0">
                <a:solidFill>
                  <a:schemeClr val="accent1">
                    <a:lumMod val="75000"/>
                  </a:schemeClr>
                </a:solidFill>
              </a:rPr>
              <a:t>Motivations : </a:t>
            </a:r>
            <a:endParaRPr lang="fr-F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2F0E0B1-4946-43D3-AE0E-5AD2EEB3D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6439" y="1372412"/>
            <a:ext cx="8520600" cy="3416400"/>
          </a:xfrm>
        </p:spPr>
        <p:txBody>
          <a:bodyPr/>
          <a:lstStyle/>
          <a:p>
            <a:pPr marL="114300" indent="0">
              <a:buNone/>
            </a:pPr>
            <a:endParaRPr lang="fr-FR" dirty="0"/>
          </a:p>
          <a:p>
            <a:pPr marL="114300" indent="0">
              <a:buNone/>
            </a:pPr>
            <a:endParaRPr lang="fr-FR" dirty="0"/>
          </a:p>
          <a:p>
            <a:pPr marL="114300" indent="0">
              <a:buNone/>
            </a:pPr>
            <a:endParaRPr lang="fr-FR" dirty="0"/>
          </a:p>
          <a:p>
            <a:pPr marL="114300" indent="0">
              <a:buNone/>
            </a:pPr>
            <a:endParaRPr lang="fr-FR" dirty="0"/>
          </a:p>
          <a:p>
            <a:pPr marL="114300" indent="0">
              <a:buNone/>
            </a:pPr>
            <a:r>
              <a:rPr lang="fr-FR" dirty="0"/>
              <a:t>Quelles sont les motivations qui nous ont poussé à choisir la construction d’un robot ou ce type de robot ?</a:t>
            </a:r>
          </a:p>
        </p:txBody>
      </p:sp>
    </p:spTree>
    <p:extLst>
      <p:ext uri="{BB962C8B-B14F-4D97-AF65-F5344CB8AC3E}">
        <p14:creationId xmlns:p14="http://schemas.microsoft.com/office/powerpoint/2010/main" val="57400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F8156C0-DD24-410C-9266-0390421438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081567" cy="51435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D035FCC-B50D-4E09-882B-C6FD9D43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2800" b="1" dirty="0">
                <a:solidFill>
                  <a:schemeClr val="accent1">
                    <a:lumMod val="75000"/>
                  </a:schemeClr>
                </a:solidFill>
              </a:rPr>
              <a:t> Branchement : </a:t>
            </a:r>
          </a:p>
        </p:txBody>
      </p:sp>
      <p:pic>
        <p:nvPicPr>
          <p:cNvPr id="4" name="Google Shape;65;p14">
            <a:extLst>
              <a:ext uri="{FF2B5EF4-FFF2-40B4-BE49-F238E27FC236}">
                <a16:creationId xmlns:a16="http://schemas.microsoft.com/office/drawing/2014/main" id="{F6A14C52-F3C2-4445-9F97-A3627506430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5974" y="1622675"/>
            <a:ext cx="6827851" cy="2784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400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161AA33-DB49-4729-A438-8A0887B13F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127814"/>
            <a:ext cx="9144000" cy="5271314"/>
          </a:xfrm>
          <a:prstGeom prst="rect">
            <a:avLst/>
          </a:prstGeom>
        </p:spPr>
      </p:pic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8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Exemples : 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172602" y="1068525"/>
            <a:ext cx="8520600" cy="39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</a:t>
            </a: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latin typeface="Times New Roman"/>
                <a:ea typeface="Times New Roman"/>
                <a:cs typeface="Times New Roman"/>
                <a:sym typeface="Times New Roman"/>
              </a:rPr>
              <a:t>                Robot </a:t>
            </a:r>
            <a:r>
              <a:rPr lang="fr-FR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Shakey</a:t>
            </a:r>
            <a:r>
              <a:rPr lang="fr-FR" sz="1600" dirty="0">
                <a:latin typeface="Times New Roman"/>
                <a:ea typeface="Times New Roman"/>
                <a:cs typeface="Times New Roman"/>
                <a:sym typeface="Times New Roman"/>
              </a:rPr>
              <a:t>					</a:t>
            </a: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latin typeface="Times New Roman"/>
                <a:ea typeface="Times New Roman"/>
                <a:cs typeface="Times New Roman"/>
                <a:sym typeface="Times New Roman"/>
              </a:rPr>
              <a:t> 				</a:t>
            </a:r>
            <a:r>
              <a:rPr lang="fr-FR" sz="1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		</a:t>
            </a:r>
            <a:r>
              <a:rPr lang="fr-FR" sz="1600" dirty="0">
                <a:latin typeface="Times New Roman"/>
                <a:ea typeface="Times New Roman"/>
                <a:cs typeface="Times New Roman"/>
                <a:sym typeface="Times New Roman"/>
              </a:rPr>
              <a:t>                  Robot Argos </a:t>
            </a:r>
          </a:p>
          <a:p>
            <a:pPr marL="457200" lvl="0" indent="0" algn="just" rtl="0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None/>
            </a:pPr>
            <a:endParaRPr sz="20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Image 2" descr="Une image contenant mur, intérieur, microscope, projecteur&#10;&#10;Description générée automatiquement">
            <a:extLst>
              <a:ext uri="{FF2B5EF4-FFF2-40B4-BE49-F238E27FC236}">
                <a16:creationId xmlns:a16="http://schemas.microsoft.com/office/drawing/2014/main" id="{7D219068-E638-4903-81DE-E017D178D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768" y="1251220"/>
            <a:ext cx="1727261" cy="227222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1864DF-9539-4442-A843-AF24BE1E15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9290" y="1251220"/>
            <a:ext cx="2032104" cy="2317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4D924D3-2D10-4EA1-A4EE-454FAEA87B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081567" cy="5143500"/>
          </a:xfrm>
          <a:prstGeom prst="rect">
            <a:avLst/>
          </a:prstGeom>
        </p:spPr>
      </p:pic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311700" y="300700"/>
            <a:ext cx="8520600" cy="7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</a:pP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technologies utilisées et entreprises: </a:t>
            </a:r>
            <a:endParaRPr lang="fr-FR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122246" y="83631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just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lang="fr-FR" sz="1600" dirty="0">
              <a:solidFill>
                <a:schemeClr val="bg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1275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Tx/>
              <a:buChar char="-"/>
            </a:pPr>
            <a:r>
              <a:rPr lang="fr-FR" sz="1600" dirty="0">
                <a:latin typeface="Times New Roman"/>
                <a:ea typeface="Times New Roman"/>
                <a:cs typeface="Times New Roman"/>
                <a:sym typeface="Times New Roman"/>
              </a:rPr>
              <a:t>Algorithmes d’évitement d’obstacles</a:t>
            </a:r>
            <a:endParaRPr lang="fr-FR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1275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Tx/>
              <a:buChar char="-"/>
            </a:pPr>
            <a:r>
              <a:rPr lang="fr-FR" sz="1600" dirty="0">
                <a:latin typeface="Times New Roman"/>
                <a:ea typeface="Times New Roman"/>
                <a:cs typeface="Times New Roman"/>
                <a:sym typeface="Times New Roman"/>
              </a:rPr>
              <a:t>Technologie SLAM pour détecter et éviter les obstacles</a:t>
            </a:r>
            <a:endParaRPr lang="fr-FR" sz="22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1275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Tx/>
              <a:buChar char="-"/>
            </a:pPr>
            <a:r>
              <a:rPr lang="fr-FR" sz="2000" dirty="0">
                <a:latin typeface="Times New Roman"/>
                <a:ea typeface="Times New Roman"/>
                <a:cs typeface="Times New Roman"/>
                <a:sym typeface="Times New Roman"/>
              </a:rPr>
              <a:t>Fusion des capteurs </a:t>
            </a:r>
            <a:endParaRPr lang="fr"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0795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None/>
            </a:pPr>
            <a:endParaRPr lang="fr"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270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fr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  <a:p>
            <a:pPr marL="1270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lang="fr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270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sz="20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75F603C9-9968-4EDC-8074-D4664CFE1E78}"/>
              </a:ext>
            </a:extLst>
          </p:cNvPr>
          <p:cNvSpPr/>
          <p:nvPr/>
        </p:nvSpPr>
        <p:spPr>
          <a:xfrm>
            <a:off x="511522" y="3160510"/>
            <a:ext cx="1677226" cy="5461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tx1"/>
                </a:solidFill>
              </a:rPr>
              <a:t>Robosoft</a:t>
            </a:r>
            <a:r>
              <a:rPr lang="fr-F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1E916C1D-D807-4F0A-A10B-E1F6F6278BFD}"/>
              </a:ext>
            </a:extLst>
          </p:cNvPr>
          <p:cNvSpPr/>
          <p:nvPr/>
        </p:nvSpPr>
        <p:spPr>
          <a:xfrm>
            <a:off x="2705320" y="3878955"/>
            <a:ext cx="1677226" cy="5461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Total Argos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FD450DDA-0602-4484-B8B3-2A5B2EE9C066}"/>
              </a:ext>
            </a:extLst>
          </p:cNvPr>
          <p:cNvSpPr/>
          <p:nvPr/>
        </p:nvSpPr>
        <p:spPr>
          <a:xfrm>
            <a:off x="7361659" y="3852803"/>
            <a:ext cx="1748700" cy="5461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IROBOT 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076D8A5-8BDA-4991-9C7C-A0EEAA78F76D}"/>
              </a:ext>
            </a:extLst>
          </p:cNvPr>
          <p:cNvSpPr/>
          <p:nvPr/>
        </p:nvSpPr>
        <p:spPr>
          <a:xfrm>
            <a:off x="5160395" y="3160510"/>
            <a:ext cx="1677226" cy="5461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Inria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C01BFD0-C4B6-42E8-94DA-F1F0E43AB6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-205740"/>
            <a:ext cx="9166860" cy="534924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895D78F-4FFB-4894-AA5C-69C8EB309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</p:spPr>
        <p:txBody>
          <a:bodyPr/>
          <a:lstStyle/>
          <a:p>
            <a:pPr algn="ctr"/>
            <a:r>
              <a:rPr lang="fr-FR" sz="2800" b="1" dirty="0">
                <a:solidFill>
                  <a:schemeClr val="accent1">
                    <a:lumMod val="75000"/>
                  </a:schemeClr>
                </a:solidFill>
              </a:rPr>
              <a:t>Code : </a:t>
            </a: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BF0B2AB8-DE19-4A09-9A6D-8B9118805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730" y="572700"/>
            <a:ext cx="5082540" cy="457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868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0EBC237-B666-4F3E-B57A-518A316C2C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56325"/>
            <a:ext cx="8520600" cy="81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Conclusion : 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r>
              <a:rPr lang="fr-FR" dirty="0">
                <a:latin typeface="Times New Roman"/>
                <a:ea typeface="Times New Roman"/>
                <a:cs typeface="Times New Roman"/>
                <a:sym typeface="Times New Roman"/>
              </a:rPr>
              <a:t>Pour répondre à notre problématique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FA180F-82C0-45E1-A73B-00C722A6F222}"/>
              </a:ext>
            </a:extLst>
          </p:cNvPr>
          <p:cNvSpPr/>
          <p:nvPr/>
        </p:nvSpPr>
        <p:spPr>
          <a:xfrm>
            <a:off x="2653823" y="1813780"/>
            <a:ext cx="3231338" cy="281305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</a:rPr>
              <a:t>Etude fonctionnelle</a:t>
            </a:r>
          </a:p>
          <a:p>
            <a:pPr algn="just"/>
            <a:endParaRPr lang="fr-FR" dirty="0">
              <a:solidFill>
                <a:srgbClr val="0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</a:rPr>
              <a:t>Difficultés rencontrées</a:t>
            </a:r>
          </a:p>
          <a:p>
            <a:pPr algn="just"/>
            <a:r>
              <a:rPr lang="fr-FR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9813C77-FE0E-4F9D-8681-669288E3FA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208572" y="1763513"/>
            <a:ext cx="8520600" cy="146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fr-FR" sz="2800" dirty="0">
                <a:solidFill>
                  <a:schemeClr val="bg1"/>
                </a:solidFill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fr-FR" sz="3600" dirty="0"/>
              <a:t>Merci pour votre attention </a:t>
            </a:r>
            <a:endParaRPr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741</TotalTime>
  <Words>225</Words>
  <Application>Microsoft Office PowerPoint</Application>
  <PresentationFormat>Affichage à l'écran (16:9)</PresentationFormat>
  <Paragraphs>71</Paragraphs>
  <Slides>9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Calibri Light</vt:lpstr>
      <vt:lpstr>Calibri</vt:lpstr>
      <vt:lpstr>Arial</vt:lpstr>
      <vt:lpstr>Times New Roman</vt:lpstr>
      <vt:lpstr>Thème Office</vt:lpstr>
      <vt:lpstr>                 IOT : ROOBS </vt:lpstr>
      <vt:lpstr>                                                  Contexte : </vt:lpstr>
      <vt:lpstr>                                               Motivations : </vt:lpstr>
      <vt:lpstr> Branchement : </vt:lpstr>
      <vt:lpstr>Exemples : </vt:lpstr>
      <vt:lpstr>Les technologies utilisées et entreprises: </vt:lpstr>
      <vt:lpstr>Code : </vt:lpstr>
      <vt:lpstr>Conclusion :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IOT : ROOBS</dc:title>
  <dc:creator>amel ait mohand</dc:creator>
  <cp:lastModifiedBy> </cp:lastModifiedBy>
  <cp:revision>31</cp:revision>
  <dcterms:modified xsi:type="dcterms:W3CDTF">2020-12-17T13:37:13Z</dcterms:modified>
</cp:coreProperties>
</file>